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31" d="100"/>
          <a:sy n="131" d="100"/>
        </p:scale>
        <p:origin x="1242"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2017-04-19</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2017-04-19</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jpe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hyperlink" Target="http://www.ubuntu.com/download/desktop"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a:t>
            </a:r>
            <a:r>
              <a:rPr lang="en-US" altLang="ko-KR" sz="4400" smtClean="0"/>
              <a:t>Lab v1.1</a:t>
            </a:r>
            <a:endParaRPr lang="en-US" altLang="ko-KR" sz="4400" dirty="0" smtClean="0"/>
          </a:p>
          <a:p>
            <a:pPr marL="342900" indent="-342900" algn="ctr" eaLnBrk="1" latinLnBrk="1" hangingPunct="1">
              <a:spcBef>
                <a:spcPct val="20000"/>
              </a:spcBef>
              <a:defRPr/>
            </a:pPr>
            <a:r>
              <a:rPr lang="en-US" altLang="ko-KR" sz="2800" dirty="0" smtClean="0"/>
              <a:t>(2017,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16.04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62170"/>
            <a:ext cx="9119286" cy="3139321"/>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smtClean="0">
                <a:latin typeface="Times New Roman" panose="02020603050405020304" pitchFamily="18" charset="0"/>
                <a:cs typeface="Times New Roman" panose="02020603050405020304" pitchFamily="18" charset="0"/>
              </a:rPr>
              <a:t>----------------------------------------------------------------------------</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1" t="1076" r="1116" b="9186"/>
          <a:stretch/>
        </p:blipFill>
        <p:spPr>
          <a:xfrm>
            <a:off x="6489612" y="1936674"/>
            <a:ext cx="1949665" cy="2273643"/>
          </a:xfrm>
          <a:prstGeom prst="rect">
            <a:avLst/>
          </a:prstGeom>
        </p:spPr>
      </p:pic>
      <p:cxnSp>
        <p:nvCxnSpPr>
          <p:cNvPr id="13" name="직선 화살표 연결선 12"/>
          <p:cNvCxnSpPr/>
          <p:nvPr/>
        </p:nvCxnSpPr>
        <p:spPr>
          <a:xfrm>
            <a:off x="5663125" y="3270389"/>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
        <p:nvSpPr>
          <p:cNvPr id="14" name="직사각형 13"/>
          <p:cNvSpPr/>
          <p:nvPr/>
        </p:nvSpPr>
        <p:spPr>
          <a:xfrm>
            <a:off x="12357" y="5021071"/>
            <a:ext cx="9119286" cy="1200329"/>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sudo</a:t>
            </a:r>
            <a:r>
              <a:rPr lang="en-US" altLang="ko-KR" dirty="0" smtClean="0">
                <a:latin typeface="Times New Roman" panose="02020603050405020304" pitchFamily="18" charset="0"/>
                <a:cs typeface="Times New Roman" panose="02020603050405020304" pitchFamily="18" charset="0"/>
              </a:rPr>
              <a:t>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resolv.conf</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mj-ea"/>
                <a:cs typeface="Times New Roman" panose="02020603050405020304" pitchFamily="18" charset="0"/>
              </a:rPr>
              <a:t>----------------- /</a:t>
            </a:r>
            <a:r>
              <a:rPr lang="en-US" altLang="ko-KR" dirty="0" err="1" smtClean="0">
                <a:latin typeface="+mj-ea"/>
                <a:cs typeface="Times New Roman" panose="02020603050405020304" pitchFamily="18" charset="0"/>
              </a:rPr>
              <a:t>etc</a:t>
            </a:r>
            <a:r>
              <a:rPr lang="en-US" altLang="ko-KR" dirty="0" smtClean="0">
                <a:latin typeface="+mj-ea"/>
                <a:cs typeface="Times New Roman" panose="02020603050405020304" pitchFamily="18" charset="0"/>
              </a:rPr>
              <a:t>/</a:t>
            </a:r>
            <a:r>
              <a:rPr lang="en-US" altLang="ko-KR" dirty="0" err="1" smtClean="0">
                <a:latin typeface="+mj-ea"/>
                <a:cs typeface="Times New Roman" panose="02020603050405020304" pitchFamily="18" charset="0"/>
              </a:rPr>
              <a:t>resolv.conf</a:t>
            </a:r>
            <a:r>
              <a:rPr lang="en-US" altLang="ko-KR" dirty="0" smtClean="0">
                <a:latin typeface="+mj-ea"/>
                <a:cs typeface="Times New Roman" panose="02020603050405020304" pitchFamily="18" charset="0"/>
              </a:rPr>
              <a:t> -----------------</a:t>
            </a:r>
          </a:p>
          <a:p>
            <a:r>
              <a:rPr lang="en-US" altLang="ko-KR" dirty="0" err="1" smtClean="0">
                <a:latin typeface="+mj-ea"/>
                <a:cs typeface="Times New Roman" panose="02020603050405020304" pitchFamily="18" charset="0"/>
              </a:rPr>
              <a:t>nameserver</a:t>
            </a:r>
            <a:r>
              <a:rPr lang="en-US" altLang="ko-KR" dirty="0" smtClean="0">
                <a:latin typeface="+mj-ea"/>
                <a:cs typeface="Times New Roman" panose="02020603050405020304" pitchFamily="18" charset="0"/>
              </a:rPr>
              <a:t> 8.8.8.8</a:t>
            </a:r>
          </a:p>
          <a:p>
            <a:r>
              <a:rPr lang="en-US" altLang="ko-KR" dirty="0" smtClean="0">
                <a:latin typeface="+mj-ea"/>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p:txBody>
      </p:sp>
      <p:sp>
        <p:nvSpPr>
          <p:cNvPr id="2" name="직사각형 1"/>
          <p:cNvSpPr/>
          <p:nvPr/>
        </p:nvSpPr>
        <p:spPr>
          <a:xfrm>
            <a:off x="457200" y="6218718"/>
            <a:ext cx="4572000" cy="646331"/>
          </a:xfrm>
          <a:prstGeom prst="rect">
            <a:avLst/>
          </a:prstGeom>
        </p:spPr>
        <p:txBody>
          <a:bodyPr>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ifdown</a:t>
            </a:r>
            <a:r>
              <a:rPr lang="en-US" altLang="ko-KR" dirty="0">
                <a:latin typeface="Times New Roman" panose="02020603050405020304" pitchFamily="18" charset="0"/>
                <a:cs typeface="Times New Roman" panose="02020603050405020304" pitchFamily="18" charset="0"/>
              </a:rPr>
              <a:t> eth0</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eth0</a:t>
            </a:r>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3"/>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2"/>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3"/>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8811"/>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smtClean="0">
                <a:solidFill>
                  <a:srgbClr val="0070C0"/>
                </a:solidFill>
                <a:latin typeface="Times New Roman" panose="02020603050405020304" pitchFamily="18" charset="0"/>
                <a:cs typeface="Times New Roman" panose="02020603050405020304" pitchFamily="18" charset="0"/>
              </a:rPr>
              <a:t>History and Contributor of Box Lab</a:t>
            </a:r>
          </a:p>
        </p:txBody>
      </p:sp>
      <p:graphicFrame>
        <p:nvGraphicFramePr>
          <p:cNvPr id="7" name="표 6"/>
          <p:cNvGraphicFramePr>
            <a:graphicFrameLocks noGrp="1"/>
          </p:cNvGraphicFramePr>
          <p:nvPr>
            <p:extLst>
              <p:ext uri="{D42A27DB-BD31-4B8C-83A1-F6EECF244321}">
                <p14:modId xmlns:p14="http://schemas.microsoft.com/office/powerpoint/2010/main" val="4082945194"/>
              </p:ext>
            </p:extLst>
          </p:nvPr>
        </p:nvGraphicFramePr>
        <p:xfrm>
          <a:off x="745524" y="777725"/>
          <a:ext cx="7652952" cy="289560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a:t>
                      </a:r>
                      <a:r>
                        <a:rPr lang="en-US" altLang="ko-KR" sz="1200" dirty="0" smtClean="0">
                          <a:latin typeface="Times New Roman" panose="02020603050405020304" pitchFamily="18" charset="0"/>
                          <a:cs typeface="Times New Roman" panose="02020603050405020304" pitchFamily="18" charset="0"/>
                        </a:rPr>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algn="ctr" latinLnBrk="1"/>
                      <a:r>
                        <a:rPr lang="en-US" altLang="ko-KR" sz="1100" dirty="0" smtClean="0">
                          <a:latin typeface="+mj-ea"/>
                          <a:ea typeface="+mj-ea"/>
                        </a:rPr>
                        <a:t>V0.1</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2015/09</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OvS, Docker </a:t>
                      </a:r>
                      <a:r>
                        <a:rPr lang="ko-KR" altLang="en-US" sz="1000" dirty="0" smtClean="0">
                          <a:latin typeface="+mj-ea"/>
                          <a:ea typeface="+mj-ea"/>
                        </a:rPr>
                        <a:t>자료 초안 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배 정 주</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smtClean="0">
                          <a:latin typeface="+mj-ea"/>
                          <a:ea typeface="+mj-ea"/>
                        </a:rPr>
                        <a:t>V0.2</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2015/09</a:t>
                      </a:r>
                      <a:endParaRPr lang="ko-KR" altLang="en-US" sz="1100" kern="1200" dirty="0" smtClean="0">
                        <a:solidFill>
                          <a:schemeClr val="dk1"/>
                        </a:solidFill>
                        <a:latin typeface="+mj-ea"/>
                        <a:ea typeface="+mn-ea"/>
                        <a:cs typeface="+mn-cs"/>
                      </a:endParaRPr>
                    </a:p>
                  </a:txBody>
                  <a:tcPr anchor="ctr"/>
                </a:tc>
                <a:tc>
                  <a:txBody>
                    <a:bodyPr/>
                    <a:lstStyle/>
                    <a:p>
                      <a:pPr algn="ctr" latinLnBrk="1"/>
                      <a:r>
                        <a:rPr lang="en-US" altLang="ko-KR" sz="1000" dirty="0" smtClean="0">
                          <a:latin typeface="+mj-ea"/>
                          <a:ea typeface="+mj-ea"/>
                        </a:rPr>
                        <a:t>KVM</a:t>
                      </a:r>
                      <a:r>
                        <a:rPr lang="en-US" altLang="ko-KR" sz="1000" baseline="0" dirty="0" smtClean="0">
                          <a:latin typeface="+mj-ea"/>
                          <a:ea typeface="+mj-ea"/>
                        </a:rPr>
                        <a:t> </a:t>
                      </a:r>
                      <a:r>
                        <a:rPr lang="ko-KR" altLang="en-US" sz="1000" baseline="0" dirty="0" smtClean="0">
                          <a:latin typeface="+mj-ea"/>
                          <a:ea typeface="+mj-ea"/>
                        </a:rPr>
                        <a:t>자료 초안 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윤 희 범</a:t>
                      </a:r>
                      <a:endParaRPr lang="ko-KR" altLang="en-US" sz="1100" dirty="0">
                        <a:latin typeface="+mj-ea"/>
                        <a:ea typeface="+mj-ea"/>
                      </a:endParaRPr>
                    </a:p>
                  </a:txBody>
                  <a:tcPr anchor="ctr"/>
                </a:tc>
                <a:extLst>
                  <a:ext uri="{0D108BD9-81ED-4DB2-BD59-A6C34878D82A}">
                    <a16:rowId xmlns:a16="http://schemas.microsoft.com/office/drawing/2014/main" val="10002"/>
                  </a:ext>
                </a:extLst>
              </a:tr>
              <a:tr h="247262">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j-ea"/>
                          <a:cs typeface="+mn-cs"/>
                        </a:rPr>
                        <a:t>V0.3</a:t>
                      </a:r>
                      <a:endParaRPr lang="ko-KR" altLang="en-US" sz="1100" kern="1200" dirty="0" smtClean="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2015/10</a:t>
                      </a:r>
                      <a:endParaRPr lang="ko-KR" altLang="en-US" sz="11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000" kern="1200" dirty="0" smtClean="0">
                          <a:solidFill>
                            <a:schemeClr val="dk1"/>
                          </a:solidFill>
                          <a:latin typeface="+mj-ea"/>
                          <a:ea typeface="+mj-ea"/>
                          <a:cs typeface="+mn-cs"/>
                        </a:rPr>
                        <a:t>자료 취합 및 </a:t>
                      </a:r>
                      <a:r>
                        <a:rPr lang="en-US" altLang="ko-KR" sz="1000" kern="1200" dirty="0" smtClean="0">
                          <a:solidFill>
                            <a:schemeClr val="dk1"/>
                          </a:solidFill>
                          <a:latin typeface="+mj-ea"/>
                          <a:ea typeface="+mj-ea"/>
                          <a:cs typeface="+mn-cs"/>
                        </a:rPr>
                        <a:t>Functions</a:t>
                      </a:r>
                      <a:r>
                        <a:rPr lang="en-US" altLang="ko-KR" sz="1000" kern="1200" baseline="0" dirty="0" smtClean="0">
                          <a:solidFill>
                            <a:schemeClr val="dk1"/>
                          </a:solidFill>
                          <a:latin typeface="+mj-ea"/>
                          <a:ea typeface="+mj-ea"/>
                          <a:cs typeface="+mn-cs"/>
                        </a:rPr>
                        <a:t> Lab </a:t>
                      </a:r>
                      <a:r>
                        <a:rPr lang="ko-KR" altLang="en-US" sz="1000" kern="1200" baseline="0" dirty="0" smtClean="0">
                          <a:solidFill>
                            <a:schemeClr val="dk1"/>
                          </a:solidFill>
                          <a:latin typeface="+mj-ea"/>
                          <a:ea typeface="+mj-ea"/>
                          <a:cs typeface="+mn-cs"/>
                        </a:rPr>
                        <a:t>초안 제작</a:t>
                      </a:r>
                      <a:endParaRPr lang="ko-KR" altLang="en-US" sz="1000" kern="1200" dirty="0" smtClean="0">
                        <a:solidFill>
                          <a:schemeClr val="dk1"/>
                        </a:solidFill>
                        <a:latin typeface="+mj-ea"/>
                        <a:ea typeface="+mj-ea"/>
                        <a:cs typeface="+mn-cs"/>
                      </a:endParaRPr>
                    </a:p>
                  </a:txBody>
                  <a:tcPr anchor="ctr"/>
                </a:tc>
                <a:tc>
                  <a:txBody>
                    <a:bodyPr/>
                    <a:lstStyle/>
                    <a:p>
                      <a:pPr algn="ctr"/>
                      <a:r>
                        <a:rPr lang="ko-KR" altLang="en-US" sz="1100" dirty="0" smtClean="0">
                          <a:latin typeface="+mj-ea"/>
                          <a:ea typeface="+mj-ea"/>
                        </a:rPr>
                        <a:t>배 정 주</a:t>
                      </a:r>
                      <a:endParaRPr lang="ko-KR" altLang="en-US" sz="1100" dirty="0">
                        <a:latin typeface="+mj-ea"/>
                        <a:ea typeface="+mj-ea"/>
                      </a:endParaRPr>
                    </a:p>
                  </a:txBody>
                  <a:tcPr anchor="ctr"/>
                </a:tc>
                <a:extLst>
                  <a:ext uri="{0D108BD9-81ED-4DB2-BD59-A6C34878D82A}">
                    <a16:rowId xmlns:a16="http://schemas.microsoft.com/office/drawing/2014/main" val="10003"/>
                  </a:ext>
                </a:extLst>
              </a:tr>
              <a:tr h="247262">
                <a:tc>
                  <a:txBody>
                    <a:bodyPr/>
                    <a:lstStyle/>
                    <a:p>
                      <a:pPr algn="ctr" latinLnBrk="1"/>
                      <a:r>
                        <a:rPr lang="en-US" altLang="ko-KR" sz="1100" dirty="0" smtClean="0">
                          <a:latin typeface="+mj-ea"/>
                          <a:ea typeface="+mj-ea"/>
                        </a:rPr>
                        <a:t>V0.4</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n-ea"/>
                          <a:cs typeface="+mn-cs"/>
                        </a:rPr>
                        <a:t>2015/10</a:t>
                      </a:r>
                      <a:endParaRPr lang="ko-KR" altLang="en-US" sz="1100" kern="1200" dirty="0" smtClean="0">
                        <a:solidFill>
                          <a:schemeClr val="dk1"/>
                        </a:solidFill>
                        <a:latin typeface="+mj-ea"/>
                        <a:ea typeface="+mn-ea"/>
                        <a:cs typeface="+mn-cs"/>
                      </a:endParaRPr>
                    </a:p>
                  </a:txBody>
                  <a:tcPr anchor="ctr"/>
                </a:tc>
                <a:tc>
                  <a:txBody>
                    <a:bodyPr/>
                    <a:lstStyle/>
                    <a:p>
                      <a:pPr algn="ctr" latinLnBrk="1"/>
                      <a:r>
                        <a:rPr lang="en-US" altLang="ko-KR" sz="1000" dirty="0" smtClean="0">
                          <a:latin typeface="+mj-ea"/>
                          <a:ea typeface="+mj-ea"/>
                        </a:rPr>
                        <a:t>Functions</a:t>
                      </a:r>
                      <a:r>
                        <a:rPr lang="en-US" altLang="ko-KR" sz="1000" baseline="0" dirty="0" smtClean="0">
                          <a:latin typeface="+mj-ea"/>
                          <a:ea typeface="+mj-ea"/>
                        </a:rPr>
                        <a:t> Lab </a:t>
                      </a:r>
                      <a:r>
                        <a:rPr lang="ko-KR" altLang="en-US" sz="1000" baseline="0" dirty="0" smtClean="0">
                          <a:latin typeface="+mj-ea"/>
                          <a:ea typeface="+mj-ea"/>
                        </a:rPr>
                        <a:t>자료 편집 및 수정</a:t>
                      </a:r>
                      <a:endParaRPr lang="ko-KR" altLang="en-US" sz="10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j-ea"/>
                          <a:ea typeface="+mj-ea"/>
                          <a:cs typeface="+mn-cs"/>
                        </a:rPr>
                        <a:t>윤</a:t>
                      </a:r>
                      <a:r>
                        <a:rPr lang="ko-KR" altLang="en-US" sz="1100" kern="1200" baseline="0" dirty="0" smtClean="0">
                          <a:solidFill>
                            <a:schemeClr val="dk1"/>
                          </a:solidFill>
                          <a:latin typeface="+mj-ea"/>
                          <a:ea typeface="+mj-ea"/>
                          <a:cs typeface="+mn-cs"/>
                        </a:rPr>
                        <a:t> 희 범</a:t>
                      </a:r>
                      <a:endParaRPr lang="ko-KR" altLang="en-US" sz="1100" kern="1200" dirty="0" smtClean="0">
                        <a:solidFill>
                          <a:schemeClr val="dk1"/>
                        </a:solidFill>
                        <a:latin typeface="+mj-ea"/>
                        <a:ea typeface="+mj-ea"/>
                        <a:cs typeface="+mn-cs"/>
                      </a:endParaRPr>
                    </a:p>
                  </a:txBody>
                  <a:tcPr anchor="ctr"/>
                </a:tc>
                <a:extLst>
                  <a:ext uri="{0D108BD9-81ED-4DB2-BD59-A6C34878D82A}">
                    <a16:rowId xmlns:a16="http://schemas.microsoft.com/office/drawing/2014/main" val="10004"/>
                  </a:ext>
                </a:extLst>
              </a:tr>
              <a:tr h="247262">
                <a:tc>
                  <a:txBody>
                    <a:bodyPr/>
                    <a:lstStyle/>
                    <a:p>
                      <a:pPr algn="ctr" latinLnBrk="1"/>
                      <a:r>
                        <a:rPr lang="en-US" altLang="ko-KR" sz="1100" dirty="0" smtClean="0">
                          <a:latin typeface="+mj-ea"/>
                          <a:ea typeface="+mj-ea"/>
                        </a:rPr>
                        <a:t>V0.5</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2016/03</a:t>
                      </a:r>
                      <a:endParaRPr lang="ko-KR" altLang="en-US" sz="1100" dirty="0">
                        <a:latin typeface="+mj-ea"/>
                        <a:ea typeface="+mj-ea"/>
                      </a:endParaRPr>
                    </a:p>
                  </a:txBody>
                  <a:tcPr anchor="ctr"/>
                </a:tc>
                <a:tc>
                  <a:txBody>
                    <a:bodyPr/>
                    <a:lstStyle/>
                    <a:p>
                      <a:pPr algn="ctr" latinLnBrk="1"/>
                      <a:r>
                        <a:rPr lang="en-US" altLang="ko-KR" sz="1000" spc="-110" dirty="0" smtClean="0">
                          <a:latin typeface="+mj-ea"/>
                          <a:ea typeface="+mj-ea"/>
                        </a:rPr>
                        <a:t>Function Lab → Box</a:t>
                      </a:r>
                      <a:r>
                        <a:rPr lang="en-US" altLang="ko-KR" sz="1000" spc="-110" baseline="0" dirty="0" smtClean="0">
                          <a:latin typeface="+mj-ea"/>
                          <a:ea typeface="+mj-ea"/>
                        </a:rPr>
                        <a:t> Lab </a:t>
                      </a:r>
                      <a:r>
                        <a:rPr lang="ko-KR" altLang="en-US" sz="1000" spc="-110" baseline="0" dirty="0" smtClean="0">
                          <a:latin typeface="+mj-ea"/>
                          <a:ea typeface="+mj-ea"/>
                        </a:rPr>
                        <a:t>이전 작업</a:t>
                      </a:r>
                      <a:r>
                        <a:rPr lang="en-US" altLang="ko-KR" sz="1000" spc="-110" baseline="0" dirty="0" smtClean="0">
                          <a:latin typeface="+mj-ea"/>
                          <a:ea typeface="+mj-ea"/>
                        </a:rPr>
                        <a:t>, </a:t>
                      </a:r>
                      <a:r>
                        <a:rPr lang="ko-KR" altLang="en-US" sz="1000" spc="-110" baseline="0" dirty="0" smtClean="0">
                          <a:latin typeface="+mj-ea"/>
                          <a:ea typeface="+mj-ea"/>
                        </a:rPr>
                        <a:t>세부자료 수정</a:t>
                      </a:r>
                      <a:endParaRPr lang="ko-KR" altLang="en-US" sz="10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j-ea"/>
                          <a:ea typeface="+mj-ea"/>
                          <a:cs typeface="+mn-cs"/>
                        </a:rPr>
                        <a:t>남 택 호</a:t>
                      </a:r>
                    </a:p>
                  </a:txBody>
                  <a:tcPr anchor="ctr"/>
                </a:tc>
                <a:extLst>
                  <a:ext uri="{0D108BD9-81ED-4DB2-BD59-A6C34878D82A}">
                    <a16:rowId xmlns:a16="http://schemas.microsoft.com/office/drawing/2014/main" val="10005"/>
                  </a:ext>
                </a:extLst>
              </a:tr>
              <a:tr h="247262">
                <a:tc>
                  <a:txBody>
                    <a:bodyPr/>
                    <a:lstStyle/>
                    <a:p>
                      <a:pPr algn="ctr" latinLnBrk="1"/>
                      <a:r>
                        <a:rPr lang="en-US" altLang="ko-KR" sz="1100" dirty="0" smtClean="0">
                          <a:latin typeface="+mj-ea"/>
                          <a:ea typeface="+mj-ea"/>
                        </a:rPr>
                        <a:t>V0.6</a:t>
                      </a:r>
                      <a:endParaRPr lang="ko-KR" altLang="en-US" sz="11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j-ea"/>
                          <a:ea typeface="+mj-ea"/>
                          <a:cs typeface="+mn-cs"/>
                        </a:rPr>
                        <a:t>2016/</a:t>
                      </a:r>
                      <a:r>
                        <a:rPr lang="en-US" altLang="ko-KR" sz="1100" kern="1200" baseline="0" dirty="0" smtClean="0">
                          <a:solidFill>
                            <a:schemeClr val="dk1"/>
                          </a:solidFill>
                          <a:latin typeface="+mj-ea"/>
                          <a:ea typeface="+mj-ea"/>
                          <a:cs typeface="+mn-cs"/>
                        </a:rPr>
                        <a:t>04</a:t>
                      </a:r>
                      <a:endParaRPr lang="ko-KR" altLang="en-US" sz="1100" kern="1200" dirty="0" smtClean="0">
                        <a:solidFill>
                          <a:schemeClr val="dk1"/>
                        </a:solidFill>
                        <a:latin typeface="+mj-ea"/>
                        <a:ea typeface="+mj-ea"/>
                        <a:cs typeface="+mn-cs"/>
                      </a:endParaRPr>
                    </a:p>
                  </a:txBody>
                  <a:tcPr anchor="ctr"/>
                </a:tc>
                <a:tc>
                  <a:txBody>
                    <a:bodyPr/>
                    <a:lstStyle/>
                    <a:p>
                      <a:pPr algn="ctr" latinLnBrk="1"/>
                      <a:r>
                        <a:rPr lang="ko-KR" altLang="en-US" sz="1000" dirty="0" smtClean="0">
                          <a:latin typeface="+mj-ea"/>
                          <a:ea typeface="+mj-ea"/>
                        </a:rPr>
                        <a:t>추가 설명자료 및 단어 교정</a:t>
                      </a:r>
                      <a:r>
                        <a:rPr lang="en-US" altLang="ko-KR" sz="1000" dirty="0" smtClean="0">
                          <a:latin typeface="+mj-ea"/>
                          <a:ea typeface="+mj-ea"/>
                        </a:rPr>
                        <a:t>,</a:t>
                      </a:r>
                      <a:r>
                        <a:rPr lang="en-US" altLang="ko-KR" sz="1000" baseline="0" dirty="0" smtClean="0">
                          <a:latin typeface="+mj-ea"/>
                          <a:ea typeface="+mj-ea"/>
                        </a:rPr>
                        <a:t> History </a:t>
                      </a:r>
                      <a:r>
                        <a:rPr lang="ko-KR" altLang="en-US" sz="1000" baseline="0" dirty="0" smtClean="0">
                          <a:latin typeface="+mj-ea"/>
                          <a:ea typeface="+mj-ea"/>
                        </a:rPr>
                        <a:t>작성</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6"/>
                  </a:ext>
                </a:extLst>
              </a:tr>
              <a:tr h="247262">
                <a:tc>
                  <a:txBody>
                    <a:bodyPr/>
                    <a:lstStyle/>
                    <a:p>
                      <a:pPr algn="ctr" latinLnBrk="1"/>
                      <a:r>
                        <a:rPr lang="en-US" altLang="ko-KR" sz="1100" dirty="0" smtClean="0">
                          <a:latin typeface="+mj-ea"/>
                          <a:ea typeface="+mj-ea"/>
                        </a:rPr>
                        <a:t>V0.7</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Outline </a:t>
                      </a:r>
                      <a:r>
                        <a:rPr lang="ko-KR" altLang="en-US" sz="1000" dirty="0" smtClean="0">
                          <a:latin typeface="+mj-ea"/>
                          <a:ea typeface="+mj-ea"/>
                        </a:rPr>
                        <a:t>추가</a:t>
                      </a:r>
                      <a:r>
                        <a:rPr lang="en-US" altLang="ko-KR" sz="1000" dirty="0" smtClean="0">
                          <a:latin typeface="+mj-ea"/>
                          <a:ea typeface="+mj-ea"/>
                        </a:rPr>
                        <a:t>,</a:t>
                      </a:r>
                      <a:r>
                        <a:rPr lang="ko-KR" altLang="en-US" sz="1000" dirty="0" smtClean="0">
                          <a:latin typeface="+mj-ea"/>
                          <a:ea typeface="+mj-ea"/>
                        </a:rPr>
                        <a:t> 검수자 피드백 </a:t>
                      </a:r>
                      <a:r>
                        <a:rPr lang="ko-KR" altLang="en-US" sz="1000" baseline="0" dirty="0" smtClean="0">
                          <a:latin typeface="+mj-ea"/>
                          <a:ea typeface="+mj-ea"/>
                        </a:rPr>
                        <a:t>반영</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7"/>
                  </a:ext>
                </a:extLst>
              </a:tr>
              <a:tr h="269279">
                <a:tc>
                  <a:txBody>
                    <a:bodyPr/>
                    <a:lstStyle/>
                    <a:p>
                      <a:pPr algn="ctr" latinLnBrk="1"/>
                      <a:r>
                        <a:rPr lang="en-US" altLang="ko-KR" sz="1100" dirty="0" smtClean="0">
                          <a:latin typeface="+mj-ea"/>
                          <a:ea typeface="+mj-ea"/>
                        </a:rPr>
                        <a:t>V0.8</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2016/04</a:t>
                      </a:r>
                      <a:endParaRPr lang="ko-KR" altLang="en-US" sz="1100" dirty="0">
                        <a:latin typeface="+mj-ea"/>
                        <a:ea typeface="+mj-ea"/>
                      </a:endParaRPr>
                    </a:p>
                  </a:txBody>
                  <a:tcPr anchor="ctr"/>
                </a:tc>
                <a:tc>
                  <a:txBody>
                    <a:bodyPr/>
                    <a:lstStyle/>
                    <a:p>
                      <a:pPr algn="ctr" latinLnBrk="1"/>
                      <a:r>
                        <a:rPr lang="ko-KR" altLang="en-US" sz="1000" dirty="0" smtClean="0">
                          <a:latin typeface="+mj-ea"/>
                          <a:ea typeface="+mj-ea"/>
                        </a:rPr>
                        <a:t>실습 중 발생한 이슈에 대한 개선사항 추가</a:t>
                      </a:r>
                      <a:endParaRPr lang="en-US" altLang="ko-KR" sz="1000" dirty="0" smtClean="0">
                        <a:latin typeface="+mj-ea"/>
                        <a:ea typeface="+mj-ea"/>
                      </a:endParaRPr>
                    </a:p>
                    <a:p>
                      <a:pPr algn="ctr" latinLnBrk="1"/>
                      <a:r>
                        <a:rPr lang="en-US" altLang="ko-KR" sz="900" dirty="0" smtClean="0">
                          <a:latin typeface="+mj-ea"/>
                          <a:ea typeface="+mj-ea"/>
                        </a:rPr>
                        <a:t>(docker</a:t>
                      </a:r>
                      <a:r>
                        <a:rPr lang="en-US" altLang="ko-KR" sz="900" baseline="0" dirty="0" smtClean="0">
                          <a:latin typeface="+mj-ea"/>
                          <a:ea typeface="+mj-ea"/>
                        </a:rPr>
                        <a:t> container command, if configuration </a:t>
                      </a:r>
                      <a:r>
                        <a:rPr lang="ko-KR" altLang="en-US" sz="900" baseline="0" dirty="0" smtClean="0">
                          <a:latin typeface="+mj-ea"/>
                          <a:ea typeface="+mj-ea"/>
                        </a:rPr>
                        <a:t>충돌</a:t>
                      </a:r>
                      <a:r>
                        <a:rPr lang="en-US" altLang="ko-KR" sz="900" baseline="0" dirty="0" smtClean="0">
                          <a:latin typeface="+mj-ea"/>
                          <a:ea typeface="+mj-ea"/>
                        </a:rPr>
                        <a:t>)</a:t>
                      </a:r>
                      <a:endParaRPr lang="ko-KR" altLang="en-US" sz="900" dirty="0">
                        <a:latin typeface="+mj-ea"/>
                        <a:ea typeface="+mj-ea"/>
                      </a:endParaRPr>
                    </a:p>
                  </a:txBody>
                  <a:tcPr anchor="ctr"/>
                </a:tc>
                <a:tc>
                  <a:txBody>
                    <a:bodyPr/>
                    <a:lstStyle/>
                    <a:p>
                      <a:pPr algn="ctr" latinLnBrk="1"/>
                      <a:r>
                        <a:rPr lang="ko-KR" altLang="en-US" sz="1100" dirty="0" smtClean="0">
                          <a:latin typeface="+mj-ea"/>
                          <a:ea typeface="+mj-ea"/>
                        </a:rPr>
                        <a:t>남 택 호</a:t>
                      </a:r>
                      <a:endParaRPr lang="ko-KR" altLang="en-US" sz="1100" dirty="0">
                        <a:latin typeface="+mj-ea"/>
                        <a:ea typeface="+mj-ea"/>
                      </a:endParaRPr>
                    </a:p>
                  </a:txBody>
                  <a:tcPr anchor="ctr"/>
                </a:tc>
                <a:extLst>
                  <a:ext uri="{0D108BD9-81ED-4DB2-BD59-A6C34878D82A}">
                    <a16:rowId xmlns:a16="http://schemas.microsoft.com/office/drawing/2014/main" val="10008"/>
                  </a:ext>
                </a:extLst>
              </a:tr>
              <a:tr h="304844">
                <a:tc>
                  <a:txBody>
                    <a:bodyPr/>
                    <a:lstStyle/>
                    <a:p>
                      <a:pPr algn="ctr" latinLnBrk="1"/>
                      <a:r>
                        <a:rPr lang="en-US" altLang="ko-KR" sz="1100" dirty="0" smtClean="0">
                          <a:latin typeface="+mj-ea"/>
                          <a:ea typeface="+mj-ea"/>
                        </a:rPr>
                        <a:t>V0.9</a:t>
                      </a:r>
                      <a:endParaRPr lang="ko-KR" altLang="en-US" sz="1100" dirty="0">
                        <a:latin typeface="+mj-ea"/>
                        <a:ea typeface="+mj-ea"/>
                      </a:endParaRPr>
                    </a:p>
                  </a:txBody>
                  <a:tcPr anchor="ctr"/>
                </a:tc>
                <a:tc>
                  <a:txBody>
                    <a:bodyPr/>
                    <a:lstStyle/>
                    <a:p>
                      <a:pPr algn="ctr" latinLnBrk="1"/>
                      <a:r>
                        <a:rPr lang="en-US" altLang="ko-KR" sz="1100" dirty="0" smtClean="0">
                          <a:latin typeface="+mj-ea"/>
                          <a:ea typeface="+mj-ea"/>
                        </a:rPr>
                        <a:t>2016/06</a:t>
                      </a:r>
                      <a:endParaRPr lang="ko-KR" altLang="en-US" sz="1100" dirty="0">
                        <a:latin typeface="+mj-ea"/>
                        <a:ea typeface="+mj-ea"/>
                      </a:endParaRPr>
                    </a:p>
                  </a:txBody>
                  <a:tcPr anchor="ctr"/>
                </a:tc>
                <a:tc>
                  <a:txBody>
                    <a:bodyPr/>
                    <a:lstStyle/>
                    <a:p>
                      <a:pPr algn="ctr" latinLnBrk="1"/>
                      <a:r>
                        <a:rPr lang="ko-KR" altLang="en-US" sz="1000" dirty="0" smtClean="0">
                          <a:latin typeface="+mj-ea"/>
                          <a:ea typeface="+mj-ea"/>
                        </a:rPr>
                        <a:t>불필요한 </a:t>
                      </a:r>
                      <a:r>
                        <a:rPr lang="en-US" altLang="ko-KR" sz="1000" dirty="0" smtClean="0">
                          <a:latin typeface="+mj-ea"/>
                          <a:ea typeface="+mj-ea"/>
                        </a:rPr>
                        <a:t>Prerequisite </a:t>
                      </a:r>
                      <a:r>
                        <a:rPr lang="ko-KR" altLang="en-US" sz="1000" dirty="0" smtClean="0">
                          <a:latin typeface="+mj-ea"/>
                          <a:ea typeface="+mj-ea"/>
                        </a:rPr>
                        <a:t>제거</a:t>
                      </a:r>
                      <a:r>
                        <a:rPr lang="en-US" altLang="ko-KR" sz="1000" dirty="0" smtClean="0">
                          <a:latin typeface="+mj-ea"/>
                          <a:ea typeface="+mj-ea"/>
                        </a:rPr>
                        <a:t>, Appendix</a:t>
                      </a:r>
                      <a:r>
                        <a:rPr lang="en-US" altLang="ko-KR" sz="1000" baseline="0" dirty="0" smtClean="0">
                          <a:latin typeface="+mj-ea"/>
                          <a:ea typeface="+mj-ea"/>
                        </a:rPr>
                        <a:t> </a:t>
                      </a:r>
                      <a:r>
                        <a:rPr lang="ko-KR" altLang="en-US" sz="1000" baseline="0" dirty="0" smtClean="0">
                          <a:latin typeface="+mj-ea"/>
                          <a:ea typeface="+mj-ea"/>
                        </a:rPr>
                        <a:t>추가</a:t>
                      </a:r>
                      <a:endParaRPr lang="en-US" altLang="ko-KR" sz="1000" baseline="0" dirty="0" smtClean="0">
                        <a:latin typeface="+mj-ea"/>
                        <a:ea typeface="+mj-ea"/>
                      </a:endParaRPr>
                    </a:p>
                    <a:p>
                      <a:pPr algn="ctr" latinLnBrk="1"/>
                      <a:r>
                        <a:rPr lang="en-US" altLang="ko-KR" sz="1000" baseline="0" dirty="0" smtClean="0">
                          <a:latin typeface="+mj-ea"/>
                          <a:ea typeface="+mj-ea"/>
                        </a:rPr>
                        <a:t>(mirror site </a:t>
                      </a:r>
                      <a:r>
                        <a:rPr lang="ko-KR" altLang="en-US" sz="1000" baseline="0" dirty="0" smtClean="0">
                          <a:latin typeface="+mj-ea"/>
                          <a:ea typeface="+mj-ea"/>
                        </a:rPr>
                        <a:t>변경코드 제거</a:t>
                      </a:r>
                      <a:r>
                        <a:rPr lang="en-US" altLang="ko-KR" sz="1000" baseline="0" dirty="0" smtClean="0">
                          <a:latin typeface="+mj-ea"/>
                          <a:ea typeface="+mj-ea"/>
                        </a:rPr>
                        <a:t>)</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택 호</a:t>
                      </a:r>
                      <a:r>
                        <a:rPr lang="en-US" altLang="ko-KR" sz="1100" baseline="0" dirty="0" smtClean="0">
                          <a:latin typeface="+mj-ea"/>
                          <a:ea typeface="+mj-ea"/>
                        </a:rPr>
                        <a:t> </a:t>
                      </a:r>
                    </a:p>
                    <a:p>
                      <a:pPr algn="ctr" latinLnBrk="1"/>
                      <a:r>
                        <a:rPr lang="ko-KR" altLang="en-US" sz="1100" baseline="0" dirty="0" smtClean="0">
                          <a:latin typeface="+mj-ea"/>
                          <a:ea typeface="+mj-ea"/>
                        </a:rPr>
                        <a:t>김 병 돈</a:t>
                      </a:r>
                      <a:endParaRPr lang="ko-KR" altLang="en-US" sz="1100" dirty="0">
                        <a:latin typeface="+mj-ea"/>
                        <a:ea typeface="+mj-ea"/>
                      </a:endParaRPr>
                    </a:p>
                  </a:txBody>
                  <a:tcPr anchor="ctr"/>
                </a:tc>
                <a:extLst>
                  <a:ext uri="{0D108BD9-81ED-4DB2-BD59-A6C34878D82A}">
                    <a16:rowId xmlns:a16="http://schemas.microsoft.com/office/drawing/2014/main" val="10009"/>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sp>
        <p:nvSpPr>
          <p:cNvPr id="2" name="TextBox 1"/>
          <p:cNvSpPr txBox="1"/>
          <p:nvPr/>
        </p:nvSpPr>
        <p:spPr>
          <a:xfrm>
            <a:off x="695582" y="408393"/>
            <a:ext cx="671979" cy="369332"/>
          </a:xfrm>
          <a:prstGeom prst="rect">
            <a:avLst/>
          </a:prstGeom>
          <a:noFill/>
        </p:spPr>
        <p:txBody>
          <a:bodyPr wrap="none" rtlCol="0">
            <a:spAutoFit/>
          </a:bodyPr>
          <a:lstStyle/>
          <a:p>
            <a:r>
              <a:rPr lang="en-US" altLang="ko-KR" dirty="0" smtClean="0"/>
              <a:t>2016</a:t>
            </a:r>
            <a:endParaRPr lang="ko-KR" altLang="en-US" dirty="0"/>
          </a:p>
        </p:txBody>
      </p:sp>
      <p:sp>
        <p:nvSpPr>
          <p:cNvPr id="8" name="TextBox 7"/>
          <p:cNvSpPr txBox="1"/>
          <p:nvPr/>
        </p:nvSpPr>
        <p:spPr>
          <a:xfrm>
            <a:off x="695582" y="3673325"/>
            <a:ext cx="671979" cy="369332"/>
          </a:xfrm>
          <a:prstGeom prst="rect">
            <a:avLst/>
          </a:prstGeom>
          <a:noFill/>
        </p:spPr>
        <p:txBody>
          <a:bodyPr wrap="none" rtlCol="0">
            <a:spAutoFit/>
          </a:bodyPr>
          <a:lstStyle/>
          <a:p>
            <a:r>
              <a:rPr lang="en-US" altLang="ko-KR" dirty="0" smtClean="0"/>
              <a:t>2017</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2835451017"/>
              </p:ext>
            </p:extLst>
          </p:nvPr>
        </p:nvGraphicFramePr>
        <p:xfrm>
          <a:off x="745524" y="4012276"/>
          <a:ext cx="7652952" cy="792480"/>
        </p:xfrm>
        <a:graphic>
          <a:graphicData uri="http://schemas.openxmlformats.org/drawingml/2006/table">
            <a:tbl>
              <a:tblPr firstRow="1" bandRow="1">
                <a:tableStyleId>{00A15C55-8517-42AA-B614-E9B94910E393}</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t>Version</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t>Updated</a:t>
                      </a:r>
                      <a:r>
                        <a:rPr lang="en-US" altLang="ko-KR" sz="1200" baseline="0" dirty="0" smtClean="0"/>
                        <a:t> </a:t>
                      </a:r>
                      <a:r>
                        <a:rPr lang="en-US" altLang="ko-KR" sz="1200" dirty="0" smtClean="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smtClean="0"/>
                        <a:t>Updated</a:t>
                      </a:r>
                      <a:r>
                        <a:rPr lang="en-US" altLang="ko-KR" sz="1200" baseline="0" smtClean="0"/>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52153">
                <a:tc>
                  <a:txBody>
                    <a:bodyPr/>
                    <a:lstStyle/>
                    <a:p>
                      <a:pPr marL="0" algn="ctr" defTabSz="457200" rtl="0" eaLnBrk="1" latinLnBrk="1" hangingPunct="1"/>
                      <a:r>
                        <a:rPr lang="en-US" altLang="ko-KR" sz="1100" kern="1200" dirty="0" smtClean="0">
                          <a:solidFill>
                            <a:schemeClr val="dk1"/>
                          </a:solidFill>
                          <a:latin typeface="+mn-lt"/>
                          <a:ea typeface="+mn-ea"/>
                          <a:cs typeface="+mn-cs"/>
                        </a:rPr>
                        <a:t>V1.0</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2017/01</a:t>
                      </a:r>
                      <a:endParaRPr lang="ko-KR" altLang="en-US" sz="1100" kern="1200" dirty="0">
                        <a:solidFill>
                          <a:schemeClr val="dk1"/>
                        </a:solidFill>
                        <a:latin typeface="+mn-lt"/>
                        <a:ea typeface="+mn-ea"/>
                        <a:cs typeface="+mn-cs"/>
                      </a:endParaRPr>
                    </a:p>
                  </a:txBody>
                  <a:tcPr anchor="ctr"/>
                </a:tc>
                <a:tc>
                  <a:txBody>
                    <a:bodyPr/>
                    <a:lstStyle/>
                    <a:p>
                      <a:pPr algn="ctr" latinLnBrk="1"/>
                      <a:r>
                        <a:rPr lang="en-US" altLang="ko-KR" sz="1000" dirty="0" smtClean="0">
                          <a:latin typeface="+mj-ea"/>
                          <a:ea typeface="+mj-ea"/>
                        </a:rPr>
                        <a:t>KVM</a:t>
                      </a:r>
                      <a:r>
                        <a:rPr lang="ko-KR" altLang="en-US" sz="1000" dirty="0" smtClean="0">
                          <a:latin typeface="+mj-ea"/>
                          <a:ea typeface="+mj-ea"/>
                        </a:rPr>
                        <a:t>을 활용한 </a:t>
                      </a:r>
                      <a:r>
                        <a:rPr lang="en-US" altLang="ko-KR" sz="1000" dirty="0" smtClean="0">
                          <a:latin typeface="+mj-ea"/>
                          <a:ea typeface="+mj-ea"/>
                        </a:rPr>
                        <a:t>VM</a:t>
                      </a:r>
                      <a:r>
                        <a:rPr lang="ko-KR" altLang="en-US" sz="1000" dirty="0" smtClean="0">
                          <a:latin typeface="+mj-ea"/>
                          <a:ea typeface="+mj-ea"/>
                        </a:rPr>
                        <a:t> 생성시 사용하는 이미지 </a:t>
                      </a:r>
                      <a:r>
                        <a:rPr lang="ko-KR" altLang="en-US" sz="1000" baseline="0" dirty="0" smtClean="0">
                          <a:latin typeface="+mj-ea"/>
                          <a:ea typeface="+mj-ea"/>
                        </a:rPr>
                        <a:t>주소 변경</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a:t>
                      </a:r>
                      <a:r>
                        <a:rPr lang="ko-KR" altLang="en-US" sz="1100" dirty="0" err="1" smtClean="0">
                          <a:latin typeface="+mj-ea"/>
                          <a:ea typeface="+mj-ea"/>
                        </a:rPr>
                        <a:t>택</a:t>
                      </a:r>
                      <a:r>
                        <a:rPr lang="ko-KR" altLang="en-US" sz="1100" dirty="0" smtClean="0">
                          <a:latin typeface="+mj-ea"/>
                          <a:ea typeface="+mj-ea"/>
                        </a:rPr>
                        <a:t> 호</a:t>
                      </a:r>
                      <a:endParaRPr lang="ko-KR" altLang="en-US" sz="1100" dirty="0">
                        <a:latin typeface="+mj-ea"/>
                        <a:ea typeface="+mj-ea"/>
                      </a:endParaRPr>
                    </a:p>
                  </a:txBody>
                  <a:tcPr anchor="ctr"/>
                </a:tc>
                <a:extLst>
                  <a:ext uri="{0D108BD9-81ED-4DB2-BD59-A6C34878D82A}">
                    <a16:rowId xmlns:a16="http://schemas.microsoft.com/office/drawing/2014/main" val="4236164753"/>
                  </a:ext>
                </a:extLst>
              </a:tr>
              <a:tr h="247262">
                <a:tc>
                  <a:txBody>
                    <a:bodyPr/>
                    <a:lstStyle/>
                    <a:p>
                      <a:pPr algn="ctr" latinLnBrk="1"/>
                      <a:r>
                        <a:rPr lang="en-US" altLang="ko-KR" sz="1100" dirty="0" smtClean="0"/>
                        <a:t>V1.1</a:t>
                      </a:r>
                      <a:endParaRPr lang="ko-KR" altLang="en-US" sz="1100" dirty="0">
                        <a:latin typeface="+mj-ea"/>
                        <a:ea typeface="+mj-ea"/>
                      </a:endParaRPr>
                    </a:p>
                  </a:txBody>
                  <a:tcPr anchor="ctr"/>
                </a:tc>
                <a:tc>
                  <a:txBody>
                    <a:bodyPr/>
                    <a:lstStyle/>
                    <a:p>
                      <a:pPr algn="ctr" latinLnBrk="1"/>
                      <a:r>
                        <a:rPr lang="en-US" altLang="ko-KR" sz="1100" dirty="0" smtClean="0"/>
                        <a:t>2017/04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OS version</a:t>
                      </a:r>
                      <a:r>
                        <a:rPr lang="en-US" altLang="ko-KR" sz="1000" baseline="0" dirty="0" smtClean="0">
                          <a:latin typeface="+mj-ea"/>
                          <a:ea typeface="+mj-ea"/>
                        </a:rPr>
                        <a:t> update(16.04), </a:t>
                      </a:r>
                      <a:r>
                        <a:rPr lang="en-US" altLang="ko-KR" sz="1000" dirty="0" smtClean="0">
                          <a:latin typeface="+mj-ea"/>
                          <a:ea typeface="+mj-ea"/>
                        </a:rPr>
                        <a:t>Network</a:t>
                      </a:r>
                      <a:r>
                        <a:rPr lang="en-US" altLang="ko-KR" sz="1000" baseline="0" dirty="0" smtClean="0">
                          <a:latin typeface="+mj-ea"/>
                          <a:ea typeface="+mj-ea"/>
                        </a:rPr>
                        <a:t> setting issue </a:t>
                      </a:r>
                      <a:r>
                        <a:rPr lang="ko-KR" altLang="en-US" sz="1000" baseline="0" dirty="0" smtClean="0">
                          <a:latin typeface="+mj-ea"/>
                          <a:ea typeface="+mj-ea"/>
                        </a:rPr>
                        <a:t>정리</a:t>
                      </a:r>
                      <a:endParaRPr lang="ko-KR" altLang="en-US" sz="1000" dirty="0">
                        <a:latin typeface="+mj-ea"/>
                        <a:ea typeface="+mj-ea"/>
                      </a:endParaRPr>
                    </a:p>
                  </a:txBody>
                  <a:tcPr anchor="ctr"/>
                </a:tc>
                <a:tc>
                  <a:txBody>
                    <a:bodyPr/>
                    <a:lstStyle/>
                    <a:p>
                      <a:pPr algn="ctr" latinLnBrk="1"/>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dirty="0">
                        <a:latin typeface="+mj-ea"/>
                        <a:ea typeface="+mj-ea"/>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80952"/>
            <a:ext cx="9111049" cy="1200329"/>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wget</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https://</a:t>
            </a:r>
            <a:r>
              <a:rPr lang="en-US" altLang="ko-KR" dirty="0" smtClean="0">
                <a:latin typeface="Times New Roman" panose="02020603050405020304" pitchFamily="18" charset="0"/>
                <a:cs typeface="Times New Roman" panose="02020603050405020304" pitchFamily="18" charset="0"/>
              </a:rPr>
              <a:t>www.dropbox.com/s/fox21sy79dpnwea/ubuntu-14.04.3-server-amd64.iso</a:t>
            </a:r>
          </a:p>
        </p:txBody>
      </p:sp>
      <p:sp>
        <p:nvSpPr>
          <p:cNvPr id="10" name="직사각형 9"/>
          <p:cNvSpPr/>
          <p:nvPr/>
        </p:nvSpPr>
        <p:spPr>
          <a:xfrm>
            <a:off x="0" y="1782283"/>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a:t>
            </a:r>
            <a:r>
              <a:rPr lang="en-US" altLang="ko-KR" dirty="0" smtClean="0">
                <a:cs typeface="Times New Roman" panose="02020603050405020304" pitchFamily="18" charset="0"/>
              </a:rPr>
              <a:t>14.04.3 </a:t>
            </a:r>
            <a:r>
              <a:rPr lang="en-US" altLang="ko-KR" dirty="0">
                <a:cs typeface="Times New Roman" panose="02020603050405020304" pitchFamily="18" charset="0"/>
              </a:rPr>
              <a:t>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0" y="3522745"/>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2"/>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Ubuntu : </a:t>
            </a:r>
            <a:r>
              <a:rPr lang="en-US" altLang="ko-KR" dirty="0" smtClean="0"/>
              <a:t>sudo apt-get install xvnc4viewer</a:t>
            </a:r>
          </a:p>
          <a:p>
            <a:pPr algn="just"/>
            <a:r>
              <a:rPr lang="en-US" altLang="ko-KR" dirty="0" smtClean="0"/>
              <a:t>$xvnc4viewer [</a:t>
            </a:r>
            <a:r>
              <a:rPr lang="en-US" altLang="ko-KR" dirty="0" err="1" smtClean="0"/>
              <a:t>ip</a:t>
            </a:r>
            <a:r>
              <a:rPr lang="en-US" altLang="ko-KR" dirty="0" smtClean="0"/>
              <a:t> address] :5</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a:t>
            </a:r>
            <a:r>
              <a:rPr lang="ko-KR" altLang="en-US" sz="1400" dirty="0" err="1"/>
              <a:t>cdrom</a:t>
            </a:r>
            <a:r>
              <a:rPr lang="ko-KR" altLang="en-US" sz="1400" dirty="0"/>
              <a:t> </a:t>
            </a:r>
            <a:r>
              <a:rPr lang="ko-KR" altLang="en-US" sz="1400" dirty="0" smtClean="0"/>
              <a:t>ubuntu-1</a:t>
            </a:r>
            <a:r>
              <a:rPr lang="en-US" altLang="ko-KR" sz="1400" dirty="0" smtClean="0"/>
              <a:t>6</a:t>
            </a:r>
            <a:r>
              <a:rPr lang="ko-KR" altLang="en-US" sz="1400" dirty="0" smtClean="0"/>
              <a:t>.04-server-amd64.iso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a:t>
            </a:r>
            <a:r>
              <a:rPr lang="ko-KR" altLang="en-US" dirty="0" err="1">
                <a:latin typeface="Times New Roman" panose="02020603050405020304" pitchFamily="18" charset="0"/>
                <a:cs typeface="Times New Roman" panose="02020603050405020304" pitchFamily="18" charset="0"/>
              </a:rPr>
              <a:t>cdrom</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ubuntu-1</a:t>
            </a:r>
            <a:r>
              <a:rPr lang="en-US" altLang="ko-KR" dirty="0" smtClean="0">
                <a:latin typeface="Times New Roman" panose="02020603050405020304" pitchFamily="18" charset="0"/>
                <a:cs typeface="Times New Roman" panose="02020603050405020304" pitchFamily="18" charset="0"/>
              </a:rPr>
              <a:t>6</a:t>
            </a:r>
            <a:r>
              <a:rPr lang="ko-KR" altLang="en-US" dirty="0" smtClean="0">
                <a:latin typeface="Times New Roman" panose="02020603050405020304" pitchFamily="18" charset="0"/>
                <a:cs typeface="Times New Roman" panose="02020603050405020304" pitchFamily="18" charset="0"/>
              </a:rPr>
              <a:t>.04-server-amd64.iso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3"/>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3"/>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2"/>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4"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4"/>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3"/>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4"/>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4"/>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5"/>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4"/>
          <a:stretch>
            <a:fillRect/>
          </a:stretch>
        </p:blipFill>
        <p:spPr>
          <a:xfrm>
            <a:off x="4403782" y="2759676"/>
            <a:ext cx="2137134" cy="1068567"/>
          </a:xfrm>
          <a:prstGeom prst="rect">
            <a:avLst/>
          </a:prstGeom>
        </p:spPr>
      </p:pic>
      <p:pic>
        <p:nvPicPr>
          <p:cNvPr id="12" name="그림 11"/>
          <p:cNvPicPr>
            <a:picLocks noChangeAspect="1"/>
          </p:cNvPicPr>
          <p:nvPr/>
        </p:nvPicPr>
        <p:blipFill>
          <a:blip r:embed="rId5"/>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4"/>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5"/>
          <a:stretch>
            <a:fillRect/>
          </a:stretch>
        </p:blipFill>
        <p:spPr>
          <a:xfrm>
            <a:off x="1353813" y="4652839"/>
            <a:ext cx="702060" cy="619465"/>
          </a:xfrm>
          <a:prstGeom prst="rect">
            <a:avLst/>
          </a:prstGeom>
        </p:spPr>
      </p:pic>
      <p:pic>
        <p:nvPicPr>
          <p:cNvPr id="17" name="그림 16"/>
          <p:cNvPicPr>
            <a:picLocks noChangeAspect="1"/>
          </p:cNvPicPr>
          <p:nvPr/>
        </p:nvPicPr>
        <p:blipFill>
          <a:blip r:embed="rId6"/>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2"/>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3"/>
          <a:stretch>
            <a:fillRect/>
          </a:stretch>
        </p:blipFill>
        <p:spPr>
          <a:xfrm>
            <a:off x="4696026" y="2736765"/>
            <a:ext cx="2261286" cy="918647"/>
          </a:xfrm>
          <a:prstGeom prst="rect">
            <a:avLst/>
          </a:prstGeom>
        </p:spPr>
      </p:pic>
      <p:pic>
        <p:nvPicPr>
          <p:cNvPr id="10" name="그림 9"/>
          <p:cNvPicPr>
            <a:picLocks noChangeAspect="1"/>
          </p:cNvPicPr>
          <p:nvPr/>
        </p:nvPicPr>
        <p:blipFill>
          <a:blip r:embed="rId4"/>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5"/>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910410" y="1930400"/>
            <a:ext cx="4790174" cy="2698105"/>
          </a:xfrm>
          <a:prstGeom prst="rect">
            <a:avLst/>
          </a:prstGeom>
        </p:spPr>
      </p:pic>
      <p:pic>
        <p:nvPicPr>
          <p:cNvPr id="5" name="그림 4"/>
          <p:cNvPicPr>
            <a:picLocks noChangeAspect="1"/>
          </p:cNvPicPr>
          <p:nvPr/>
        </p:nvPicPr>
        <p:blipFill>
          <a:blip r:embed="rId4"/>
          <a:stretch>
            <a:fillRect/>
          </a:stretch>
        </p:blipFill>
        <p:spPr>
          <a:xfrm>
            <a:off x="910410" y="5092570"/>
            <a:ext cx="4755034" cy="705694"/>
          </a:xfrm>
          <a:prstGeom prst="rect">
            <a:avLst/>
          </a:prstGeom>
        </p:spPr>
      </p:pic>
      <p:pic>
        <p:nvPicPr>
          <p:cNvPr id="7" name="그림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1216366" y="3304286"/>
            <a:ext cx="5514975" cy="2095500"/>
          </a:xfrm>
          <a:prstGeom prst="rect">
            <a:avLst/>
          </a:prstGeom>
        </p:spPr>
      </p:pic>
      <p:pic>
        <p:nvPicPr>
          <p:cNvPr id="10" name="그림 9"/>
          <p:cNvPicPr>
            <a:picLocks noChangeAspect="1"/>
          </p:cNvPicPr>
          <p:nvPr/>
        </p:nvPicPr>
        <p:blipFill>
          <a:blip r:embed="rId4">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10774</TotalTime>
  <Words>2458</Words>
  <Application>Microsoft Office PowerPoint</Application>
  <PresentationFormat>화면 슬라이드 쇼(4:3)</PresentationFormat>
  <Paragraphs>628</Paragraphs>
  <Slides>68</Slides>
  <Notes>2</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Taekho Nam</cp:lastModifiedBy>
  <cp:revision>815</cp:revision>
  <cp:lastPrinted>2016-04-21T01:20:29Z</cp:lastPrinted>
  <dcterms:created xsi:type="dcterms:W3CDTF">2015-10-13T13:48:17Z</dcterms:created>
  <dcterms:modified xsi:type="dcterms:W3CDTF">2017-04-19T11:06:00Z</dcterms:modified>
</cp:coreProperties>
</file>